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5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Наталья Романова" initials="НР" lastIdx="1" clrIdx="0">
    <p:extLst>
      <p:ext uri="{19B8F6BF-5375-455C-9EA6-DF929625EA0E}">
        <p15:presenceInfo xmlns:p15="http://schemas.microsoft.com/office/powerpoint/2012/main" userId="f71291801fcb168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04" autoAdjust="0"/>
  </p:normalViewPr>
  <p:slideViewPr>
    <p:cSldViewPr snapToGrid="0">
      <p:cViewPr varScale="1">
        <p:scale>
          <a:sx n="81" d="100"/>
          <a:sy n="81" d="100"/>
        </p:scale>
        <p:origin x="96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5-24T18:39:24.246" idx="1">
    <p:pos x="6436" y="1496"/>
    <p:text>вот это я что-то не очень поняла</p:text>
    <p:extLst>
      <p:ext uri="{C676402C-5697-4E1C-873F-D02D1690AC5C}">
        <p15:threadingInfo xmlns:p15="http://schemas.microsoft.com/office/powerpoint/2012/main" timeZoneBias="-18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80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24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547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62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74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3147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994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53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457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985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5405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6361B24-7FF0-483E-8C4C-5EAA8254A008}" type="datetimeFigureOut">
              <a:rPr lang="ru-RU" smtClean="0"/>
              <a:t>21.02.2024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E979A85-EED7-4720-9BC4-70F56A9BF3B1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073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/>
              <a:t>Образовательная программа дошкольного образования </a:t>
            </a:r>
            <a:br>
              <a:rPr lang="ru-RU" sz="6000" dirty="0"/>
            </a:br>
            <a:r>
              <a:rPr lang="ru-RU" sz="6000" dirty="0"/>
              <a:t>МДОУ «Детский сад №120»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Краткая презентация </a:t>
            </a:r>
          </a:p>
        </p:txBody>
      </p:sp>
    </p:spTree>
    <p:extLst>
      <p:ext uri="{BB962C8B-B14F-4D97-AF65-F5344CB8AC3E}">
        <p14:creationId xmlns:p14="http://schemas.microsoft.com/office/powerpoint/2010/main" val="2276538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Направления работы с семьями </a:t>
            </a:r>
          </a:p>
        </p:txBody>
      </p:sp>
      <p:sp>
        <p:nvSpPr>
          <p:cNvPr id="6" name="Объект 2"/>
          <p:cNvSpPr>
            <a:spLocks noGrp="1"/>
          </p:cNvSpPr>
          <p:nvPr>
            <p:ph sz="half" idx="1"/>
          </p:nvPr>
        </p:nvSpPr>
        <p:spPr>
          <a:xfrm>
            <a:off x="1122137" y="3690498"/>
            <a:ext cx="3177778" cy="1209493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800" dirty="0" err="1"/>
              <a:t>Диагностико</a:t>
            </a:r>
            <a:r>
              <a:rPr lang="ru-RU" sz="2800" dirty="0"/>
              <a:t>-аналитическое направление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2468710" y="25477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4537591" y="3690497"/>
            <a:ext cx="3177778" cy="1209493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800" dirty="0"/>
              <a:t>Просветительское направление</a:t>
            </a:r>
          </a:p>
        </p:txBody>
      </p:sp>
      <p:sp>
        <p:nvSpPr>
          <p:cNvPr id="10" name="Объект 2"/>
          <p:cNvSpPr>
            <a:spLocks noGrp="1"/>
          </p:cNvSpPr>
          <p:nvPr>
            <p:ph sz="half" idx="1"/>
          </p:nvPr>
        </p:nvSpPr>
        <p:spPr>
          <a:xfrm>
            <a:off x="8049711" y="3690497"/>
            <a:ext cx="3177778" cy="1209493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800" dirty="0"/>
              <a:t>Консультационное направление</a:t>
            </a:r>
          </a:p>
        </p:txBody>
      </p:sp>
      <p:sp>
        <p:nvSpPr>
          <p:cNvPr id="12" name="Стрелка вниз 6">
            <a:extLst>
              <a:ext uri="{FF2B5EF4-FFF2-40B4-BE49-F238E27FC236}">
                <a16:creationId xmlns:a16="http://schemas.microsoft.com/office/drawing/2014/main" id="{DE3A1961-7BAF-7EF0-3CF4-1BB5BE1EC015}"/>
              </a:ext>
            </a:extLst>
          </p:cNvPr>
          <p:cNvSpPr/>
          <p:nvPr/>
        </p:nvSpPr>
        <p:spPr>
          <a:xfrm>
            <a:off x="5824294" y="251616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  <p:sp>
        <p:nvSpPr>
          <p:cNvPr id="13" name="Стрелка вниз 6">
            <a:extLst>
              <a:ext uri="{FF2B5EF4-FFF2-40B4-BE49-F238E27FC236}">
                <a16:creationId xmlns:a16="http://schemas.microsoft.com/office/drawing/2014/main" id="{3E7F79E0-B27E-3FCA-77E4-DA83714F5338}"/>
              </a:ext>
            </a:extLst>
          </p:cNvPr>
          <p:cNvSpPr/>
          <p:nvPr/>
        </p:nvSpPr>
        <p:spPr>
          <a:xfrm>
            <a:off x="9310144" y="254774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/>
          </a:p>
        </p:txBody>
      </p:sp>
    </p:spTree>
    <p:extLst>
      <p:ext uri="{BB962C8B-B14F-4D97-AF65-F5344CB8AC3E}">
        <p14:creationId xmlns:p14="http://schemas.microsoft.com/office/powerpoint/2010/main" val="142843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Основные практические формы взаимодействия с семьей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80311" y="1915038"/>
            <a:ext cx="2477193" cy="764462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400" dirty="0"/>
              <a:t>Этапы</a:t>
            </a:r>
          </a:p>
        </p:txBody>
      </p:sp>
      <p:sp>
        <p:nvSpPr>
          <p:cNvPr id="5" name="Стрелка вниз 4"/>
          <p:cNvSpPr/>
          <p:nvPr/>
        </p:nvSpPr>
        <p:spPr>
          <a:xfrm rot="4185375">
            <a:off x="3769416" y="176478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>
            <a:spLocks noGrp="1"/>
          </p:cNvSpPr>
          <p:nvPr>
            <p:ph sz="half" idx="1"/>
          </p:nvPr>
        </p:nvSpPr>
        <p:spPr>
          <a:xfrm>
            <a:off x="1255222" y="1995981"/>
            <a:ext cx="2187931" cy="764462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/>
              <a:t>Знакомство с семьей</a:t>
            </a:r>
          </a:p>
          <a:p>
            <a:pPr algn="ctr"/>
            <a:endParaRPr lang="ru-RU" sz="2400" dirty="0"/>
          </a:p>
        </p:txBody>
      </p:sp>
      <p:sp>
        <p:nvSpPr>
          <p:cNvPr id="7" name="Стрелка вниз 6"/>
          <p:cNvSpPr/>
          <p:nvPr/>
        </p:nvSpPr>
        <p:spPr>
          <a:xfrm rot="1832813">
            <a:off x="4145325" y="28258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бъект 2"/>
          <p:cNvSpPr>
            <a:spLocks noGrp="1"/>
          </p:cNvSpPr>
          <p:nvPr>
            <p:ph sz="half" idx="1"/>
          </p:nvPr>
        </p:nvSpPr>
        <p:spPr>
          <a:xfrm>
            <a:off x="3315966" y="3950654"/>
            <a:ext cx="2477193" cy="1421167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r>
              <a:rPr lang="ru-RU" sz="2400" dirty="0"/>
              <a:t>Информирование родителей о ходе образовательной деятельности</a:t>
            </a:r>
          </a:p>
        </p:txBody>
      </p:sp>
      <p:sp>
        <p:nvSpPr>
          <p:cNvPr id="9" name="Стрелка вниз 8"/>
          <p:cNvSpPr/>
          <p:nvPr/>
        </p:nvSpPr>
        <p:spPr>
          <a:xfrm rot="17528944">
            <a:off x="7385399" y="176478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бъект 2"/>
          <p:cNvSpPr>
            <a:spLocks noGrp="1"/>
          </p:cNvSpPr>
          <p:nvPr>
            <p:ph sz="half" idx="1"/>
          </p:nvPr>
        </p:nvSpPr>
        <p:spPr>
          <a:xfrm>
            <a:off x="8197926" y="1995981"/>
            <a:ext cx="2562817" cy="764462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pPr algn="ctr"/>
            <a:r>
              <a:rPr lang="ru-RU" sz="2400"/>
              <a:t>Просвещение </a:t>
            </a:r>
            <a:r>
              <a:rPr lang="ru-RU" sz="2400" dirty="0"/>
              <a:t>родителей</a:t>
            </a:r>
          </a:p>
        </p:txBody>
      </p:sp>
      <p:sp>
        <p:nvSpPr>
          <p:cNvPr id="11" name="Стрелка вниз 10"/>
          <p:cNvSpPr/>
          <p:nvPr/>
        </p:nvSpPr>
        <p:spPr>
          <a:xfrm rot="18918321">
            <a:off x="7039038" y="279959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бъект 2"/>
          <p:cNvSpPr>
            <a:spLocks noGrp="1"/>
          </p:cNvSpPr>
          <p:nvPr>
            <p:ph sz="half" idx="1"/>
          </p:nvPr>
        </p:nvSpPr>
        <p:spPr>
          <a:xfrm>
            <a:off x="6389118" y="3950654"/>
            <a:ext cx="2477193" cy="1421167"/>
          </a:xfrm>
          <a:ln>
            <a:solidFill>
              <a:schemeClr val="accent1"/>
            </a:solidFill>
          </a:ln>
        </p:spPr>
        <p:txBody>
          <a:bodyPr anchor="ctr">
            <a:noAutofit/>
          </a:bodyPr>
          <a:lstStyle/>
          <a:p>
            <a:r>
              <a:rPr lang="ru-RU" sz="2400" dirty="0"/>
              <a:t>Совместная деятельность</a:t>
            </a:r>
          </a:p>
        </p:txBody>
      </p:sp>
    </p:spTree>
    <p:extLst>
      <p:ext uri="{BB962C8B-B14F-4D97-AF65-F5344CB8AC3E}">
        <p14:creationId xmlns:p14="http://schemas.microsoft.com/office/powerpoint/2010/main" val="312597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4294967295"/>
          </p:nvPr>
        </p:nvSpPr>
        <p:spPr>
          <a:xfrm>
            <a:off x="1328155" y="2395081"/>
            <a:ext cx="4413737" cy="1196547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/>
                </a:solidFill>
              </a:rPr>
              <a:t>Федеральный государственный образовательный стандарт дошкольного образования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4294967295"/>
          </p:nvPr>
        </p:nvSpPr>
        <p:spPr>
          <a:xfrm>
            <a:off x="1328156" y="3960155"/>
            <a:ext cx="4413736" cy="1318699"/>
          </a:xfrm>
        </p:spPr>
        <p:txBody>
          <a:bodyPr/>
          <a:lstStyle/>
          <a:p>
            <a:pPr algn="ctr"/>
            <a:r>
              <a:rPr lang="ru-RU" sz="2400" dirty="0"/>
              <a:t>утвержден приказом Минобрнауки России</a:t>
            </a:r>
            <a:br>
              <a:rPr lang="ru-RU" sz="2400" dirty="0"/>
            </a:br>
            <a:r>
              <a:rPr lang="ru-RU" sz="2400" dirty="0"/>
              <a:t>от 17.10.2013 № 1155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4294967295"/>
          </p:nvPr>
        </p:nvSpPr>
        <p:spPr>
          <a:xfrm>
            <a:off x="6376397" y="2395081"/>
            <a:ext cx="4413737" cy="1178859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accent1"/>
                </a:solidFill>
              </a:rPr>
              <a:t>Федеральная образовательная программа дошкольного образования </a:t>
            </a:r>
          </a:p>
        </p:txBody>
      </p:sp>
      <p:sp>
        <p:nvSpPr>
          <p:cNvPr id="8" name="Стрелка вниз 7"/>
          <p:cNvSpPr/>
          <p:nvPr/>
        </p:nvSpPr>
        <p:spPr>
          <a:xfrm rot="3042639">
            <a:off x="3272829" y="1314625"/>
            <a:ext cx="484632" cy="892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 rot="18679439">
            <a:off x="8081640" y="1295444"/>
            <a:ext cx="484632" cy="8942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бъект 4"/>
          <p:cNvSpPr txBox="1">
            <a:spLocks/>
          </p:cNvSpPr>
          <p:nvPr/>
        </p:nvSpPr>
        <p:spPr>
          <a:xfrm>
            <a:off x="6361933" y="3942467"/>
            <a:ext cx="4328094" cy="131869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dirty="0"/>
              <a:t>утверждена приказом Минпросвещения России</a:t>
            </a:r>
            <a:br>
              <a:rPr lang="ru-RU" sz="2400" dirty="0"/>
            </a:br>
            <a:r>
              <a:rPr lang="ru-RU" sz="2400" dirty="0"/>
              <a:t>от 25.11.2022 № 1028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1A6E14-7C94-BFA7-9762-00BBD32D4C0B}"/>
              </a:ext>
            </a:extLst>
          </p:cNvPr>
          <p:cNvSpPr txBox="1"/>
          <p:nvPr/>
        </p:nvSpPr>
        <p:spPr>
          <a:xfrm>
            <a:off x="910712" y="650475"/>
            <a:ext cx="1063855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dirty="0"/>
              <a:t>ОП ДО разработана на основе двух 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1218251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Организация режима пребывания детей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3274907"/>
          </a:xfrm>
        </p:spPr>
        <p:txBody>
          <a:bodyPr>
            <a:normAutofit/>
          </a:bodyPr>
          <a:lstStyle/>
          <a:p>
            <a:r>
              <a:rPr lang="ru-RU" sz="3000" dirty="0"/>
              <a:t>Режим работы: 10,5 часовое пребывание воспитанников при 5-ти дневной рабочей неделе.</a:t>
            </a:r>
          </a:p>
          <a:p>
            <a:pPr fontAlgn="t"/>
            <a:r>
              <a:rPr lang="ru-RU" sz="3000" dirty="0"/>
              <a:t>Работа по реализации ОП ДО проводится в течение года и делится на два периода:</a:t>
            </a:r>
            <a:br>
              <a:rPr lang="ru-RU" sz="3000" dirty="0"/>
            </a:br>
            <a:r>
              <a:rPr lang="ru-RU" sz="3000" dirty="0"/>
              <a:t>- первый период (с 1 сентября по 31 мая);</a:t>
            </a:r>
            <a:br>
              <a:rPr lang="ru-RU" sz="3000" dirty="0"/>
            </a:br>
            <a:r>
              <a:rPr lang="ru-RU" sz="3000" dirty="0"/>
              <a:t>- второй период (с 1 июня по 31 августа)</a:t>
            </a:r>
          </a:p>
        </p:txBody>
      </p:sp>
    </p:spTree>
    <p:extLst>
      <p:ext uri="{BB962C8B-B14F-4D97-AF65-F5344CB8AC3E}">
        <p14:creationId xmlns:p14="http://schemas.microsoft.com/office/powerpoint/2010/main" val="1610909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25486"/>
            <a:ext cx="10058400" cy="1450757"/>
          </a:xfrm>
        </p:spPr>
        <p:txBody>
          <a:bodyPr/>
          <a:lstStyle/>
          <a:p>
            <a:r>
              <a:rPr lang="ru-RU" dirty="0"/>
              <a:t>ОП ДО включает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84631" y="1944740"/>
            <a:ext cx="361821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2800" dirty="0"/>
              <a:t>Три основных раздела</a:t>
            </a:r>
          </a:p>
        </p:txBody>
      </p:sp>
      <p:sp>
        <p:nvSpPr>
          <p:cNvPr id="8" name="Стрелка вправо 7"/>
          <p:cNvSpPr/>
          <p:nvPr/>
        </p:nvSpPr>
        <p:spPr>
          <a:xfrm rot="10800000">
            <a:off x="5839939" y="201025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036320" y="3070610"/>
            <a:ext cx="10647416" cy="385297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800"/>
              </a:spcAft>
            </a:pPr>
            <a:r>
              <a:rPr lang="ru-RU" sz="2800" dirty="0"/>
              <a:t>Все разделы ОП ДО включают обязательную часть и часть, формируемую участниками образовательных отношений, которые дополняют друг друга. </a:t>
            </a:r>
            <a:r>
              <a:rPr lang="ru-R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Обязательная часть Программы разработана в</a:t>
            </a: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соответствии с</a:t>
            </a: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ФГОС ДО</a:t>
            </a: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и</a:t>
            </a:r>
            <a:r>
              <a:rPr lang="en-US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ФОП ДО. Часть, формируемая участниками образовательных отношений, представлена Моделью гражданского образования «ВХОД» (Вижу – Хочу – Осознаю – Делаю).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ru-RU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F049E5-D999-413A-AE8D-196EF42AB601}"/>
              </a:ext>
            </a:extLst>
          </p:cNvPr>
          <p:cNvSpPr txBox="1"/>
          <p:nvPr/>
        </p:nvSpPr>
        <p:spPr>
          <a:xfrm>
            <a:off x="1036320" y="1630929"/>
            <a:ext cx="433733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800" dirty="0"/>
              <a:t>Целевой раздел</a:t>
            </a:r>
          </a:p>
          <a:p>
            <a:pPr fontAlgn="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800" dirty="0"/>
              <a:t>Содержательный раздел </a:t>
            </a:r>
          </a:p>
          <a:p>
            <a:pPr fontAlgn="t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ru-RU" sz="2800" dirty="0"/>
              <a:t>Организационный раздел</a:t>
            </a:r>
          </a:p>
        </p:txBody>
      </p:sp>
    </p:spTree>
    <p:extLst>
      <p:ext uri="{BB962C8B-B14F-4D97-AF65-F5344CB8AC3E}">
        <p14:creationId xmlns:p14="http://schemas.microsoft.com/office/powerpoint/2010/main" val="1902701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Возрастные</a:t>
            </a:r>
            <a:r>
              <a:rPr lang="ru-RU" dirty="0"/>
              <a:t> и иные категории детей, на которых ориентирована ОП ДО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097280" y="1963971"/>
            <a:ext cx="8364772" cy="528762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tx1"/>
                </a:solidFill>
              </a:rPr>
              <a:t>В ДОО функционируют 11 возрастных групп</a:t>
            </a:r>
            <a:endParaRPr lang="ru-RU" sz="2800" dirty="0"/>
          </a:p>
        </p:txBody>
      </p:sp>
      <p:graphicFrame>
        <p:nvGraphicFramePr>
          <p:cNvPr id="3" name="Таблица 4">
            <a:extLst>
              <a:ext uri="{FF2B5EF4-FFF2-40B4-BE49-F238E27FC236}">
                <a16:creationId xmlns:a16="http://schemas.microsoft.com/office/drawing/2014/main" id="{E0380F52-9D2B-807B-83C4-C4DC9E29A7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677500"/>
              </p:ext>
            </p:extLst>
          </p:nvPr>
        </p:nvGraphicFramePr>
        <p:xfrm>
          <a:off x="415277" y="2636063"/>
          <a:ext cx="11388798" cy="3211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8133">
                  <a:extLst>
                    <a:ext uri="{9D8B030D-6E8A-4147-A177-3AD203B41FA5}">
                      <a16:colId xmlns:a16="http://schemas.microsoft.com/office/drawing/2014/main" val="2214394451"/>
                    </a:ext>
                  </a:extLst>
                </a:gridCol>
                <a:gridCol w="1898133">
                  <a:extLst>
                    <a:ext uri="{9D8B030D-6E8A-4147-A177-3AD203B41FA5}">
                      <a16:colId xmlns:a16="http://schemas.microsoft.com/office/drawing/2014/main" val="3617615959"/>
                    </a:ext>
                  </a:extLst>
                </a:gridCol>
                <a:gridCol w="1898133">
                  <a:extLst>
                    <a:ext uri="{9D8B030D-6E8A-4147-A177-3AD203B41FA5}">
                      <a16:colId xmlns:a16="http://schemas.microsoft.com/office/drawing/2014/main" val="3327396641"/>
                    </a:ext>
                  </a:extLst>
                </a:gridCol>
                <a:gridCol w="1898133">
                  <a:extLst>
                    <a:ext uri="{9D8B030D-6E8A-4147-A177-3AD203B41FA5}">
                      <a16:colId xmlns:a16="http://schemas.microsoft.com/office/drawing/2014/main" val="2531132373"/>
                    </a:ext>
                  </a:extLst>
                </a:gridCol>
                <a:gridCol w="1898133">
                  <a:extLst>
                    <a:ext uri="{9D8B030D-6E8A-4147-A177-3AD203B41FA5}">
                      <a16:colId xmlns:a16="http://schemas.microsoft.com/office/drawing/2014/main" val="195517292"/>
                    </a:ext>
                  </a:extLst>
                </a:gridCol>
                <a:gridCol w="1898133">
                  <a:extLst>
                    <a:ext uri="{9D8B030D-6E8A-4147-A177-3AD203B41FA5}">
                      <a16:colId xmlns:a16="http://schemas.microsoft.com/office/drawing/2014/main" val="576856533"/>
                    </a:ext>
                  </a:extLst>
                </a:gridCol>
              </a:tblGrid>
              <a:tr h="1516241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Возрастная категория группы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Группа раннего возраста </a:t>
                      </a:r>
                    </a:p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(2–3 года)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Группа младшего возраста </a:t>
                      </a:r>
                    </a:p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(3–4 года)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Группа среднего возраста (4–5 лет)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Группа старшего возраста (5–6 лет)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Подготовительная к школе группа </a:t>
                      </a:r>
                    </a:p>
                    <a:p>
                      <a:pPr algn="l" fontAlgn="t"/>
                      <a:r>
                        <a:rPr lang="ru-RU" sz="2400" b="1" dirty="0">
                          <a:effectLst/>
                        </a:rPr>
                        <a:t>(6–7 лет)</a:t>
                      </a:r>
                      <a:endParaRPr lang="ru-RU" sz="2400" dirty="0">
                        <a:effectLst/>
                      </a:endParaRPr>
                    </a:p>
                  </a:txBody>
                  <a:tcPr marL="44897" marR="44897" marT="22449" marB="22449"/>
                </a:tc>
                <a:extLst>
                  <a:ext uri="{0D108BD9-81ED-4DB2-BD59-A6C34878D82A}">
                    <a16:rowId xmlns:a16="http://schemas.microsoft.com/office/drawing/2014/main" val="4030100499"/>
                  </a:ext>
                </a:extLst>
              </a:tr>
              <a:tr h="1338278">
                <a:tc>
                  <a:txBody>
                    <a:bodyPr/>
                    <a:lstStyle/>
                    <a:p>
                      <a:pPr algn="l" fontAlgn="t"/>
                      <a:r>
                        <a:rPr lang="ru-RU" sz="2400" dirty="0">
                          <a:effectLst/>
                        </a:rPr>
                        <a:t>Количество возрастных групп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2400" dirty="0">
                          <a:effectLst/>
                        </a:rPr>
                        <a:t>1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2400" dirty="0">
                          <a:effectLst/>
                        </a:rPr>
                        <a:t>2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2400" dirty="0">
                          <a:effectLst/>
                        </a:rPr>
                        <a:t>3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2400" dirty="0">
                          <a:effectLst/>
                        </a:rPr>
                        <a:t>2</a:t>
                      </a:r>
                    </a:p>
                  </a:txBody>
                  <a:tcPr marL="44897" marR="44897" marT="22449" marB="22449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250000"/>
                        </a:lnSpc>
                      </a:pPr>
                      <a:r>
                        <a:rPr lang="ru-RU" sz="2400" dirty="0">
                          <a:effectLst/>
                        </a:rPr>
                        <a:t>3</a:t>
                      </a:r>
                    </a:p>
                  </a:txBody>
                  <a:tcPr marL="44897" marR="44897" marT="22449" marB="22449"/>
                </a:tc>
                <a:extLst>
                  <a:ext uri="{0D108BD9-81ED-4DB2-BD59-A6C34878D82A}">
                    <a16:rowId xmlns:a16="http://schemas.microsoft.com/office/drawing/2014/main" val="41894655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089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D468B-40B7-1DC1-02D0-A5B52AF61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89572D-BE41-C936-B7F7-742906E70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25486"/>
            <a:ext cx="10058400" cy="1450757"/>
          </a:xfrm>
        </p:spPr>
        <p:txBody>
          <a:bodyPr>
            <a:normAutofit fontScale="90000"/>
          </a:bodyPr>
          <a:lstStyle/>
          <a:p>
            <a:r>
              <a:rPr lang="ru-RU" dirty="0"/>
              <a:t>Организация образовательного процесса имеет следующие особенности: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3C69F9-2EE1-CB97-9E63-84DBDFF74505}"/>
              </a:ext>
            </a:extLst>
          </p:cNvPr>
          <p:cNvSpPr txBox="1"/>
          <p:nvPr/>
        </p:nvSpPr>
        <p:spPr>
          <a:xfrm>
            <a:off x="1097280" y="1859327"/>
            <a:ext cx="10647416" cy="573958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marR="114300" lvl="0" indent="-342900" algn="just">
              <a:tabLst>
                <a:tab pos="270510" algn="l"/>
              </a:tabLst>
            </a:pP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 группы МДОУ «Детский сад №120» принимаются воспитанники не зависимо от пола, расы, национальности, языка, происхождения, отношения к религии;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114300" lvl="0" indent="-342900" algn="just">
              <a:tabLst>
                <a:tab pos="270510" algn="l"/>
              </a:tabLst>
            </a:pPr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2.Группы детского сада имеют общеразвивающую направленность;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114300" lvl="0" indent="-342900" algn="just">
              <a:tabLst>
                <a:tab pos="270510" algn="l"/>
              </a:tabLst>
            </a:pPr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3.Общеразвивающие группы детского сада посещают дети, имеющие ограниченные возможности здоровья (нарушения речевого развития, задержку психического развития) и дети-инвалиды.</a:t>
            </a:r>
          </a:p>
          <a:p>
            <a:pPr marL="342900" marR="114300" lvl="0" indent="-342900" algn="just"/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4.Используется модель личностно-ориентированного подхода при взаимодействии взрослого и ребенка.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114300" lvl="0" indent="-342900" algn="just"/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5.Используется региональный компонент в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образовательном процессе.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114300" lvl="0" indent="-342900" algn="just"/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6.Оказывается помощь детям, родителям, педагогическим работникам и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социуму со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стороны социально-психологической службы.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114300" lvl="0" indent="-342900" algn="just"/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7.Создана система медико-психолого-педагогического сопровождения детей. </a:t>
            </a:r>
          </a:p>
          <a:p>
            <a:pPr marL="342900" marR="114300" lvl="0" indent="-342900" algn="just"/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8. Оказываются платные образовательные услуги по трем направлениям: художественном, социально-гуманитарном, физкультурно-спортивной.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114300" lvl="0" indent="-342900" algn="just"/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9. Реализация образовательных программ с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применением электронного обучения и</a:t>
            </a:r>
            <a:r>
              <a:rPr lang="en-US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ru-RU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дистанционных образовательных технологий.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114300" lvl="0" indent="-342900" algn="just"/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114300" lvl="0" indent="-342900">
              <a:lnSpc>
                <a:spcPct val="107000"/>
              </a:lnSpc>
              <a:spcAft>
                <a:spcPts val="800"/>
              </a:spcAft>
              <a:tabLst>
                <a:tab pos="270510" algn="l"/>
              </a:tabLs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50215" algn="just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88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Соотношение частей ОП ДО 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246908" y="1845735"/>
            <a:ext cx="4348821" cy="1670549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Обязательная часть Программы разработана в соответствии с ФГОС ДО и оформлена в виде ссылок на ФОП ДО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2404839"/>
          </a:xfrm>
        </p:spPr>
        <p:txBody>
          <a:bodyPr>
            <a:noAutofit/>
          </a:bodyPr>
          <a:lstStyle/>
          <a:p>
            <a:pPr algn="just"/>
            <a:r>
              <a:rPr lang="ru-RU" sz="2400" dirty="0"/>
              <a:t>Часть, формируемая участниками образовательных отношений, представлена парциальными и авторскими программами, которые отражают специфику национальных, социокультурных и региональных условий</a:t>
            </a:r>
          </a:p>
        </p:txBody>
      </p:sp>
      <p:sp>
        <p:nvSpPr>
          <p:cNvPr id="7" name="Стрелка вправо 6"/>
          <p:cNvSpPr/>
          <p:nvPr/>
        </p:nvSpPr>
        <p:spPr>
          <a:xfrm rot="16200000">
            <a:off x="1287226" y="3598164"/>
            <a:ext cx="64839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Объект 3"/>
          <p:cNvSpPr txBox="1">
            <a:spLocks/>
          </p:cNvSpPr>
          <p:nvPr/>
        </p:nvSpPr>
        <p:spPr>
          <a:xfrm>
            <a:off x="1629294" y="4463780"/>
            <a:ext cx="3815543" cy="8729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Не менее 60% от общего объема программы</a:t>
            </a:r>
          </a:p>
          <a:p>
            <a:endParaRPr lang="ru-RU" dirty="0"/>
          </a:p>
        </p:txBody>
      </p:sp>
      <p:sp>
        <p:nvSpPr>
          <p:cNvPr id="9" name="Стрелка вправо 8"/>
          <p:cNvSpPr/>
          <p:nvPr/>
        </p:nvSpPr>
        <p:spPr>
          <a:xfrm rot="16200000">
            <a:off x="6510252" y="4464382"/>
            <a:ext cx="69549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бъект 3"/>
          <p:cNvSpPr txBox="1">
            <a:spLocks/>
          </p:cNvSpPr>
          <p:nvPr/>
        </p:nvSpPr>
        <p:spPr>
          <a:xfrm>
            <a:off x="6918960" y="5162821"/>
            <a:ext cx="3815543" cy="86272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Не более 40 % от общего объема программы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141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Взаимодействие педагогического коллектива с семьями воспитанников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97278" y="2097157"/>
            <a:ext cx="10432113" cy="3965713"/>
          </a:xfrm>
        </p:spPr>
        <p:txBody>
          <a:bodyPr>
            <a:normAutofit/>
          </a:bodyPr>
          <a:lstStyle/>
          <a:p>
            <a:pPr algn="just"/>
            <a:r>
              <a:rPr lang="ru-RU" sz="3000" b="1" dirty="0">
                <a:solidFill>
                  <a:schemeClr val="accent1"/>
                </a:solidFill>
              </a:rPr>
              <a:t>Основная цель</a:t>
            </a:r>
            <a:r>
              <a:rPr lang="ru-RU" sz="3000" dirty="0">
                <a:solidFill>
                  <a:schemeClr val="accent1"/>
                </a:solidFill>
              </a:rPr>
              <a:t> </a:t>
            </a:r>
            <a:r>
              <a:rPr lang="ru-RU" sz="3000" dirty="0"/>
              <a:t>взаимодействия педагогов с семьей –  обеспечить: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психолого-педагогическую поддержку семьи и повышение компетентности родителей в вопросах образования, охраны и укрепления здоровья детей младенческого, раннего и дошкольного возрастов;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единства подходов к воспитанию и обучению детей в условиях ДОО и семьи;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повышение воспитательного потенциала семьи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339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Взаимодействие педагогического коллектива с семьями воспитанников ДОО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32452" y="1845733"/>
            <a:ext cx="9956479" cy="4405436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В основу совместной деятельности семьи и дошкольного учреждения заложены следующие </a:t>
            </a:r>
            <a:r>
              <a:rPr lang="ru-RU" sz="2800" b="1" dirty="0">
                <a:solidFill>
                  <a:schemeClr val="accent1"/>
                </a:solidFill>
              </a:rPr>
              <a:t>принципы</a:t>
            </a:r>
            <a:r>
              <a:rPr lang="ru-RU" sz="2800" dirty="0"/>
              <a:t>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приоритет семьи в воспитании, обучении и развитии ребенка;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открытость;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взаимное доверие, уважение и доброжелательность во взаимоотношениях педагогов и родителей;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/>
              <a:t>индивидуально-дифференцированный подход к каждой семье;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sz="2800" dirty="0" err="1"/>
              <a:t>возрастосообразность</a:t>
            </a:r>
            <a:endParaRPr lang="ru-RU" sz="2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996757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344</TotalTime>
  <Words>579</Words>
  <Application>Microsoft Office PowerPoint</Application>
  <PresentationFormat>Широкоэкранный</PresentationFormat>
  <Paragraphs>72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Times New Roman</vt:lpstr>
      <vt:lpstr>Wingdings</vt:lpstr>
      <vt:lpstr>Ретро</vt:lpstr>
      <vt:lpstr>Образовательная программа дошкольного образования  МДОУ «Детский сад №120»</vt:lpstr>
      <vt:lpstr>Презентация PowerPoint</vt:lpstr>
      <vt:lpstr>Организация режима пребывания детей</vt:lpstr>
      <vt:lpstr>ОП ДО включает</vt:lpstr>
      <vt:lpstr>Возрастные и иные категории детей, на которых ориентирована ОП ДО</vt:lpstr>
      <vt:lpstr>Организация образовательного процесса имеет следующие особенности:</vt:lpstr>
      <vt:lpstr>Соотношение частей ОП ДО </vt:lpstr>
      <vt:lpstr>Взаимодействие педагогического коллектива с семьями воспитанников</vt:lpstr>
      <vt:lpstr>Взаимодействие педагогического коллектива с семьями воспитанников ДОО</vt:lpstr>
      <vt:lpstr>Направления работы с семьями </vt:lpstr>
      <vt:lpstr>Основные практические формы взаимодействия с семьей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Образовательная программа дошкольного образования </dc:title>
  <dc:creator>Менькова Нина Николаевна</dc:creator>
  <cp:lastModifiedBy>Александр Соловьев</cp:lastModifiedBy>
  <cp:revision>16</cp:revision>
  <dcterms:created xsi:type="dcterms:W3CDTF">2023-05-23T07:08:07Z</dcterms:created>
  <dcterms:modified xsi:type="dcterms:W3CDTF">2024-02-21T09:43:12Z</dcterms:modified>
</cp:coreProperties>
</file>